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20"/>
  </p:notesMasterIdLst>
  <p:sldIdLst>
    <p:sldId id="295" r:id="rId2"/>
    <p:sldId id="297" r:id="rId3"/>
    <p:sldId id="296" r:id="rId4"/>
    <p:sldId id="299" r:id="rId5"/>
    <p:sldId id="312" r:id="rId6"/>
    <p:sldId id="311" r:id="rId7"/>
    <p:sldId id="315" r:id="rId8"/>
    <p:sldId id="313" r:id="rId9"/>
    <p:sldId id="314" r:id="rId10"/>
    <p:sldId id="316" r:id="rId11"/>
    <p:sldId id="322" r:id="rId12"/>
    <p:sldId id="323" r:id="rId13"/>
    <p:sldId id="324" r:id="rId14"/>
    <p:sldId id="325" r:id="rId15"/>
    <p:sldId id="326" r:id="rId16"/>
    <p:sldId id="327" r:id="rId17"/>
    <p:sldId id="301" r:id="rId18"/>
    <p:sldId id="310" r:id="rId19"/>
  </p:sldIdLst>
  <p:sldSz cx="12192000" cy="6858000"/>
  <p:notesSz cx="6858000" cy="9144000"/>
  <p:embeddedFontLs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NanumGothic" panose="020D0604000000000000" pitchFamily="34" charset="-127"/>
      <p:regular r:id="rId25"/>
      <p:bold r:id="rId26"/>
    </p:embeddedFont>
    <p:embeddedFont>
      <p:font typeface="Open Sans Light" pitchFamily="2" charset="0"/>
      <p:regular r:id="rId27"/>
      <p:italic r:id="rId28"/>
    </p:embeddedFont>
    <p:embeddedFont>
      <p:font typeface="Space Grotesk Medium" pitchFamily="2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12"/>
            <p14:sldId id="311"/>
            <p14:sldId id="315"/>
            <p14:sldId id="313"/>
            <p14:sldId id="314"/>
            <p14:sldId id="316"/>
            <p14:sldId id="322"/>
            <p14:sldId id="323"/>
            <p14:sldId id="324"/>
            <p14:sldId id="325"/>
            <p14:sldId id="326"/>
            <p14:sldId id="327"/>
            <p14:sldId id="301"/>
            <p14:sldId id="31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31" autoAdjust="0"/>
    <p:restoredTop sz="96110"/>
  </p:normalViewPr>
  <p:slideViewPr>
    <p:cSldViewPr snapToGrid="0">
      <p:cViewPr varScale="1">
        <p:scale>
          <a:sx n="108" d="100"/>
          <a:sy n="108" d="100"/>
        </p:scale>
        <p:origin x="105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2/20/2024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2.png"/><Relationship Id="rId7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2.png"/><Relationship Id="rId7" Type="http://schemas.openxmlformats.org/officeDocument/2006/relationships/image" Target="../media/image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4" Type="http://schemas.openxmlformats.org/officeDocument/2006/relationships/image" Target="../media/image10.png"/><Relationship Id="rId9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2.png"/><Relationship Id="rId7" Type="http://schemas.openxmlformats.org/officeDocument/2006/relationships/image" Target="../media/image1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6.png"/><Relationship Id="rId5" Type="http://schemas.openxmlformats.org/officeDocument/2006/relationships/image" Target="../media/image9.png"/><Relationship Id="rId10" Type="http://schemas.openxmlformats.org/officeDocument/2006/relationships/image" Target="../media/image8.png"/><Relationship Id="rId4" Type="http://schemas.openxmlformats.org/officeDocument/2006/relationships/image" Target="../media/image10.png"/><Relationship Id="rId9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" TargetMode="Externa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aka.ms/gppbkr/appdev-in-a-day/devops" TargetMode="Externa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2">
                    <a:lumMod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Tracking change history</a:t>
            </a:r>
          </a:p>
          <a:p>
            <a:pPr algn="ctr"/>
            <a:r>
              <a:rPr lang="en-US" sz="4000" dirty="0">
                <a:solidFill>
                  <a:schemeClr val="accent2">
                    <a:lumMod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Easy deployment across environments</a:t>
            </a: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Integrating CI/CD pipeline</a:t>
            </a:r>
          </a:p>
        </p:txBody>
      </p:sp>
    </p:spTree>
    <p:extLst>
      <p:ext uri="{BB962C8B-B14F-4D97-AF65-F5344CB8AC3E}">
        <p14:creationId xmlns:p14="http://schemas.microsoft.com/office/powerpoint/2010/main" val="16118029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B6AAA965-F144-FA28-D171-9CBF287CD229}"/>
              </a:ext>
            </a:extLst>
          </p:cNvPr>
          <p:cNvSpPr/>
          <p:nvPr/>
        </p:nvSpPr>
        <p:spPr>
          <a:xfrm>
            <a:off x="401983" y="2349000"/>
            <a:ext cx="3960000" cy="39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FF27DF7-0350-10B1-D708-4614BED036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9470" y="4064026"/>
            <a:ext cx="1080000" cy="1080000"/>
          </a:xfrm>
          <a:prstGeom prst="rect">
            <a:avLst/>
          </a:prstGeom>
        </p:spPr>
      </p:pic>
      <p:pic>
        <p:nvPicPr>
          <p:cNvPr id="1026" name="Picture 2" descr="GitHub Codespaces - Visual Studio Marketplace">
            <a:extLst>
              <a:ext uri="{FF2B5EF4-FFF2-40B4-BE49-F238E27FC236}">
                <a16:creationId xmlns:a16="http://schemas.microsoft.com/office/drawing/2014/main" id="{0C50DA17-6B36-BFD8-0CCA-43E2C4A25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53" y="549000"/>
            <a:ext cx="107580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2EE2967-F229-687E-AED5-05F941340272}"/>
              </a:ext>
            </a:extLst>
          </p:cNvPr>
          <p:cNvSpPr/>
          <p:nvPr/>
        </p:nvSpPr>
        <p:spPr>
          <a:xfrm>
            <a:off x="6645553" y="549000"/>
            <a:ext cx="3240000" cy="57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21C1DE-B183-D39D-F61D-DCBA792CE551}"/>
              </a:ext>
            </a:extLst>
          </p:cNvPr>
          <p:cNvSpPr txBox="1"/>
          <p:nvPr/>
        </p:nvSpPr>
        <p:spPr>
          <a:xfrm>
            <a:off x="7721359" y="765835"/>
            <a:ext cx="144462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 err="1">
                <a:latin typeface="Aptos" panose="020B0004020202020204" pitchFamily="34" charset="0"/>
              </a:rPr>
              <a:t>Codespaces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9811986-5586-DE57-BDEB-8DAD8DCC85DF}"/>
              </a:ext>
            </a:extLst>
          </p:cNvPr>
          <p:cNvSpPr txBox="1"/>
          <p:nvPr/>
        </p:nvSpPr>
        <p:spPr>
          <a:xfrm>
            <a:off x="1585090" y="5445835"/>
            <a:ext cx="16989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 Platform</a:t>
            </a:r>
          </a:p>
          <a:p>
            <a:pPr algn="ctr"/>
            <a:r>
              <a:rPr lang="en-US" dirty="0">
                <a:latin typeface="Aptos" panose="020B0004020202020204" pitchFamily="34" charset="0"/>
              </a:rPr>
              <a:t>Environment</a:t>
            </a:r>
          </a:p>
        </p:txBody>
      </p:sp>
      <p:pic>
        <p:nvPicPr>
          <p:cNvPr id="8" name="Picture 7" descr="A green and blue logo&#10;&#10;Description automatically generated">
            <a:extLst>
              <a:ext uri="{FF2B5EF4-FFF2-40B4-BE49-F238E27FC236}">
                <a16:creationId xmlns:a16="http://schemas.microsoft.com/office/drawing/2014/main" id="{8E01D177-BC76-6F13-6E96-9A51841B27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1983" y="5229000"/>
            <a:ext cx="1080000" cy="10800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52AD2FF-4388-586C-E365-8A40E6301A61}"/>
              </a:ext>
            </a:extLst>
          </p:cNvPr>
          <p:cNvSpPr txBox="1"/>
          <p:nvPr/>
        </p:nvSpPr>
        <p:spPr>
          <a:xfrm>
            <a:off x="10169666" y="5422751"/>
            <a:ext cx="89960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298268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B6AAA965-F144-FA28-D171-9CBF287CD229}"/>
              </a:ext>
            </a:extLst>
          </p:cNvPr>
          <p:cNvSpPr/>
          <p:nvPr/>
        </p:nvSpPr>
        <p:spPr>
          <a:xfrm>
            <a:off x="401983" y="2349000"/>
            <a:ext cx="3960000" cy="39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768DC18-5FCC-8ACA-F96E-6429F37BB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5554" y="2889000"/>
            <a:ext cx="1080000" cy="1080000"/>
          </a:xfrm>
          <a:prstGeom prst="rect">
            <a:avLst/>
          </a:prstGeom>
        </p:spPr>
      </p:pic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FF27DF7-0350-10B1-D708-4614BED036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79470" y="4064026"/>
            <a:ext cx="1080000" cy="1080000"/>
          </a:xfrm>
          <a:prstGeom prst="rect">
            <a:avLst/>
          </a:prstGeom>
        </p:spPr>
      </p:pic>
      <p:pic>
        <p:nvPicPr>
          <p:cNvPr id="1026" name="Picture 2" descr="GitHub Codespaces - Visual Studio Marketplace">
            <a:extLst>
              <a:ext uri="{FF2B5EF4-FFF2-40B4-BE49-F238E27FC236}">
                <a16:creationId xmlns:a16="http://schemas.microsoft.com/office/drawing/2014/main" id="{0C50DA17-6B36-BFD8-0CCA-43E2C4A25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53" y="549000"/>
            <a:ext cx="107580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2EE2967-F229-687E-AED5-05F941340272}"/>
              </a:ext>
            </a:extLst>
          </p:cNvPr>
          <p:cNvSpPr/>
          <p:nvPr/>
        </p:nvSpPr>
        <p:spPr>
          <a:xfrm>
            <a:off x="6645553" y="549000"/>
            <a:ext cx="3240000" cy="57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21C1DE-B183-D39D-F61D-DCBA792CE551}"/>
              </a:ext>
            </a:extLst>
          </p:cNvPr>
          <p:cNvSpPr txBox="1"/>
          <p:nvPr/>
        </p:nvSpPr>
        <p:spPr>
          <a:xfrm>
            <a:off x="7721359" y="765835"/>
            <a:ext cx="144462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 err="1">
                <a:latin typeface="Aptos" panose="020B0004020202020204" pitchFamily="34" charset="0"/>
              </a:rPr>
              <a:t>Codespaces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69811986-5586-DE57-BDEB-8DAD8DCC85DF}"/>
              </a:ext>
            </a:extLst>
          </p:cNvPr>
          <p:cNvSpPr txBox="1"/>
          <p:nvPr/>
        </p:nvSpPr>
        <p:spPr>
          <a:xfrm>
            <a:off x="1585090" y="5445835"/>
            <a:ext cx="16989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 Platform</a:t>
            </a:r>
          </a:p>
          <a:p>
            <a:pPr algn="ctr"/>
            <a:r>
              <a:rPr lang="en-US" dirty="0">
                <a:latin typeface="Aptos" panose="020B0004020202020204" pitchFamily="34" charset="0"/>
              </a:rPr>
              <a:t>Environment</a:t>
            </a:r>
          </a:p>
        </p:txBody>
      </p:sp>
      <p:pic>
        <p:nvPicPr>
          <p:cNvPr id="8" name="Picture 7" descr="A green and blue logo&#10;&#10;Description automatically generated">
            <a:extLst>
              <a:ext uri="{FF2B5EF4-FFF2-40B4-BE49-F238E27FC236}">
                <a16:creationId xmlns:a16="http://schemas.microsoft.com/office/drawing/2014/main" id="{8E01D177-BC76-6F13-6E96-9A51841B27E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81983" y="5229000"/>
            <a:ext cx="1080000" cy="108000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F5DE4B4-95BC-F953-BB78-B20C9D2A235E}"/>
              </a:ext>
            </a:extLst>
          </p:cNvPr>
          <p:cNvSpPr txBox="1"/>
          <p:nvPr/>
        </p:nvSpPr>
        <p:spPr>
          <a:xfrm>
            <a:off x="8002693" y="4071110"/>
            <a:ext cx="51328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API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2AD2FF-4388-586C-E365-8A40E6301A61}"/>
              </a:ext>
            </a:extLst>
          </p:cNvPr>
          <p:cNvSpPr txBox="1"/>
          <p:nvPr/>
        </p:nvSpPr>
        <p:spPr>
          <a:xfrm>
            <a:off x="10169666" y="5422751"/>
            <a:ext cx="89960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21933638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B6AAA965-F144-FA28-D171-9CBF287CD229}"/>
              </a:ext>
            </a:extLst>
          </p:cNvPr>
          <p:cNvSpPr/>
          <p:nvPr/>
        </p:nvSpPr>
        <p:spPr>
          <a:xfrm>
            <a:off x="401983" y="2349000"/>
            <a:ext cx="3960000" cy="39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blue and purple logo&#10;&#10;Description automatically generated">
            <a:extLst>
              <a:ext uri="{FF2B5EF4-FFF2-40B4-BE49-F238E27FC236}">
                <a16:creationId xmlns:a16="http://schemas.microsoft.com/office/drawing/2014/main" id="{1558553F-30C7-34DA-6636-41CA45DC8D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1636" y="2889000"/>
            <a:ext cx="1080000" cy="1080000"/>
          </a:xfrm>
          <a:prstGeom prst="rect">
            <a:avLst/>
          </a:prstGeom>
        </p:spPr>
      </p:pic>
      <p:pic>
        <p:nvPicPr>
          <p:cNvPr id="9" name="Picture 8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768DC18-5FCC-8ACA-F96E-6429F37BBB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5554" y="2889000"/>
            <a:ext cx="1080000" cy="1080000"/>
          </a:xfrm>
          <a:prstGeom prst="rect">
            <a:avLst/>
          </a:prstGeom>
        </p:spPr>
      </p:pic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FF27DF7-0350-10B1-D708-4614BED036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79470" y="4064026"/>
            <a:ext cx="1080000" cy="1080000"/>
          </a:xfrm>
          <a:prstGeom prst="rect">
            <a:avLst/>
          </a:prstGeom>
        </p:spPr>
      </p:pic>
      <p:pic>
        <p:nvPicPr>
          <p:cNvPr id="1026" name="Picture 2" descr="GitHub Codespaces - Visual Studio Marketplace">
            <a:extLst>
              <a:ext uri="{FF2B5EF4-FFF2-40B4-BE49-F238E27FC236}">
                <a16:creationId xmlns:a16="http://schemas.microsoft.com/office/drawing/2014/main" id="{0C50DA17-6B36-BFD8-0CCA-43E2C4A25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53" y="549000"/>
            <a:ext cx="107580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2EE2967-F229-687E-AED5-05F941340272}"/>
              </a:ext>
            </a:extLst>
          </p:cNvPr>
          <p:cNvSpPr/>
          <p:nvPr/>
        </p:nvSpPr>
        <p:spPr>
          <a:xfrm>
            <a:off x="6645553" y="549000"/>
            <a:ext cx="3240000" cy="57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21C1DE-B183-D39D-F61D-DCBA792CE551}"/>
              </a:ext>
            </a:extLst>
          </p:cNvPr>
          <p:cNvSpPr txBox="1"/>
          <p:nvPr/>
        </p:nvSpPr>
        <p:spPr>
          <a:xfrm>
            <a:off x="7721359" y="765835"/>
            <a:ext cx="144462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 err="1">
                <a:latin typeface="Aptos" panose="020B0004020202020204" pitchFamily="34" charset="0"/>
              </a:rPr>
              <a:t>Codespaces</a:t>
            </a:r>
            <a:endParaRPr lang="en-US" dirty="0">
              <a:latin typeface="Aptos" panose="020B0004020202020204" pitchFamily="34" charset="0"/>
            </a:endParaRP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5CF5C97-1C89-8590-E91D-A94A856B7D08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6451636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9811986-5586-DE57-BDEB-8DAD8DCC85DF}"/>
              </a:ext>
            </a:extLst>
          </p:cNvPr>
          <p:cNvSpPr txBox="1"/>
          <p:nvPr/>
        </p:nvSpPr>
        <p:spPr>
          <a:xfrm>
            <a:off x="1585090" y="5445835"/>
            <a:ext cx="16989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 Platform</a:t>
            </a:r>
          </a:p>
          <a:p>
            <a:pPr algn="ctr"/>
            <a:r>
              <a:rPr lang="en-US" dirty="0">
                <a:latin typeface="Aptos" panose="020B0004020202020204" pitchFamily="34" charset="0"/>
              </a:rPr>
              <a:t>Environment</a:t>
            </a:r>
          </a:p>
        </p:txBody>
      </p:sp>
      <p:pic>
        <p:nvPicPr>
          <p:cNvPr id="8" name="Picture 7" descr="A green and blue logo&#10;&#10;Description automatically generated">
            <a:extLst>
              <a:ext uri="{FF2B5EF4-FFF2-40B4-BE49-F238E27FC236}">
                <a16:creationId xmlns:a16="http://schemas.microsoft.com/office/drawing/2014/main" id="{8E01D177-BC76-6F13-6E96-9A51841B27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81983" y="5229000"/>
            <a:ext cx="1080000" cy="1080000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13A9701-90C5-64F8-B607-D8D6D6C0B9FF}"/>
              </a:ext>
            </a:extLst>
          </p:cNvPr>
          <p:cNvSpPr txBox="1"/>
          <p:nvPr/>
        </p:nvSpPr>
        <p:spPr>
          <a:xfrm>
            <a:off x="5164510" y="3932611"/>
            <a:ext cx="149425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API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Management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5DE4B4-95BC-F953-BB78-B20C9D2A235E}"/>
              </a:ext>
            </a:extLst>
          </p:cNvPr>
          <p:cNvSpPr txBox="1"/>
          <p:nvPr/>
        </p:nvSpPr>
        <p:spPr>
          <a:xfrm>
            <a:off x="8002693" y="4071110"/>
            <a:ext cx="51328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API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2AD2FF-4388-586C-E365-8A40E6301A61}"/>
              </a:ext>
            </a:extLst>
          </p:cNvPr>
          <p:cNvSpPr txBox="1"/>
          <p:nvPr/>
        </p:nvSpPr>
        <p:spPr>
          <a:xfrm>
            <a:off x="10169666" y="5422751"/>
            <a:ext cx="89960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420828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B6AAA965-F144-FA28-D171-9CBF287CD229}"/>
              </a:ext>
            </a:extLst>
          </p:cNvPr>
          <p:cNvSpPr/>
          <p:nvPr/>
        </p:nvSpPr>
        <p:spPr>
          <a:xfrm>
            <a:off x="401983" y="2349000"/>
            <a:ext cx="3960000" cy="39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lue diamond with black background&#10;&#10;Description automatically generated">
            <a:extLst>
              <a:ext uri="{FF2B5EF4-FFF2-40B4-BE49-F238E27FC236}">
                <a16:creationId xmlns:a16="http://schemas.microsoft.com/office/drawing/2014/main" id="{4442A130-1E7F-4CA9-98EC-6FA71CC59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00" y="2889000"/>
            <a:ext cx="1080000" cy="1080000"/>
          </a:xfrm>
          <a:prstGeom prst="rect">
            <a:avLst/>
          </a:prstGeom>
        </p:spPr>
      </p:pic>
      <p:pic>
        <p:nvPicPr>
          <p:cNvPr id="5" name="Picture 4" descr="A blue and green squares&#10;&#10;Description automatically generated">
            <a:extLst>
              <a:ext uri="{FF2B5EF4-FFF2-40B4-BE49-F238E27FC236}">
                <a16:creationId xmlns:a16="http://schemas.microsoft.com/office/drawing/2014/main" id="{F0AA9123-550A-6F8A-588D-114B6398B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7718" y="2889000"/>
            <a:ext cx="1080000" cy="1080000"/>
          </a:xfrm>
          <a:prstGeom prst="rect">
            <a:avLst/>
          </a:prstGeom>
        </p:spPr>
      </p:pic>
      <p:pic>
        <p:nvPicPr>
          <p:cNvPr id="7" name="Picture 6" descr="A blue and purple logo&#10;&#10;Description automatically generated">
            <a:extLst>
              <a:ext uri="{FF2B5EF4-FFF2-40B4-BE49-F238E27FC236}">
                <a16:creationId xmlns:a16="http://schemas.microsoft.com/office/drawing/2014/main" id="{1558553F-30C7-34DA-6636-41CA45DC8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1636" y="2889000"/>
            <a:ext cx="1080000" cy="1080000"/>
          </a:xfrm>
          <a:prstGeom prst="rect">
            <a:avLst/>
          </a:prstGeom>
        </p:spPr>
      </p:pic>
      <p:pic>
        <p:nvPicPr>
          <p:cNvPr id="9" name="Picture 8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768DC18-5FCC-8ACA-F96E-6429F37BBB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5554" y="2889000"/>
            <a:ext cx="1080000" cy="1080000"/>
          </a:xfrm>
          <a:prstGeom prst="rect">
            <a:avLst/>
          </a:prstGeom>
        </p:spPr>
      </p:pic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FF27DF7-0350-10B1-D708-4614BED036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9470" y="4064026"/>
            <a:ext cx="1080000" cy="1080000"/>
          </a:xfrm>
          <a:prstGeom prst="rect">
            <a:avLst/>
          </a:prstGeom>
        </p:spPr>
      </p:pic>
      <p:pic>
        <p:nvPicPr>
          <p:cNvPr id="1026" name="Picture 2" descr="GitHub Codespaces - Visual Studio Marketplace">
            <a:extLst>
              <a:ext uri="{FF2B5EF4-FFF2-40B4-BE49-F238E27FC236}">
                <a16:creationId xmlns:a16="http://schemas.microsoft.com/office/drawing/2014/main" id="{0C50DA17-6B36-BFD8-0CCA-43E2C4A25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53" y="549000"/>
            <a:ext cx="107580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2EE2967-F229-687E-AED5-05F941340272}"/>
              </a:ext>
            </a:extLst>
          </p:cNvPr>
          <p:cNvSpPr/>
          <p:nvPr/>
        </p:nvSpPr>
        <p:spPr>
          <a:xfrm>
            <a:off x="6645553" y="549000"/>
            <a:ext cx="3240000" cy="57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21C1DE-B183-D39D-F61D-DCBA792CE551}"/>
              </a:ext>
            </a:extLst>
          </p:cNvPr>
          <p:cNvSpPr txBox="1"/>
          <p:nvPr/>
        </p:nvSpPr>
        <p:spPr>
          <a:xfrm>
            <a:off x="7721359" y="765835"/>
            <a:ext cx="144462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 err="1">
                <a:latin typeface="Aptos" panose="020B0004020202020204" pitchFamily="34" charset="0"/>
              </a:rPr>
              <a:t>Codespaces</a:t>
            </a:r>
            <a:endParaRPr lang="en-US" dirty="0">
              <a:latin typeface="Aptos" panose="020B0004020202020204" pitchFamily="34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C096713-CF6E-3F62-147D-CC76DCC8CCF5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1743800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4BF8149-3247-E734-D009-D246E059F42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097718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5CF5C97-1C89-8590-E91D-A94A856B7D08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6451636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9811986-5586-DE57-BDEB-8DAD8DCC85DF}"/>
              </a:ext>
            </a:extLst>
          </p:cNvPr>
          <p:cNvSpPr txBox="1"/>
          <p:nvPr/>
        </p:nvSpPr>
        <p:spPr>
          <a:xfrm>
            <a:off x="1585090" y="5445835"/>
            <a:ext cx="16989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 Platform</a:t>
            </a:r>
          </a:p>
          <a:p>
            <a:pPr algn="ctr"/>
            <a:r>
              <a:rPr lang="en-US" dirty="0">
                <a:latin typeface="Aptos" panose="020B0004020202020204" pitchFamily="34" charset="0"/>
              </a:rPr>
              <a:t>Solution</a:t>
            </a:r>
          </a:p>
        </p:txBody>
      </p:sp>
      <p:pic>
        <p:nvPicPr>
          <p:cNvPr id="8" name="Picture 7" descr="A green and blue logo&#10;&#10;Description automatically generated">
            <a:extLst>
              <a:ext uri="{FF2B5EF4-FFF2-40B4-BE49-F238E27FC236}">
                <a16:creationId xmlns:a16="http://schemas.microsoft.com/office/drawing/2014/main" id="{8E01D177-BC76-6F13-6E96-9A51841B27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81983" y="5229000"/>
            <a:ext cx="1080000" cy="108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0480356-9465-5F18-B45F-7CF803329010}"/>
              </a:ext>
            </a:extLst>
          </p:cNvPr>
          <p:cNvSpPr txBox="1"/>
          <p:nvPr/>
        </p:nvSpPr>
        <p:spPr>
          <a:xfrm>
            <a:off x="2934566" y="3932611"/>
            <a:ext cx="124630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Custom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Connector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82D555-D0F4-46DC-3AAB-313E48CF4548}"/>
              </a:ext>
            </a:extLst>
          </p:cNvPr>
          <p:cNvSpPr txBox="1"/>
          <p:nvPr/>
        </p:nvSpPr>
        <p:spPr>
          <a:xfrm>
            <a:off x="620483" y="3932611"/>
            <a:ext cx="116455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Automate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3A9701-90C5-64F8-B607-D8D6D6C0B9FF}"/>
              </a:ext>
            </a:extLst>
          </p:cNvPr>
          <p:cNvSpPr txBox="1"/>
          <p:nvPr/>
        </p:nvSpPr>
        <p:spPr>
          <a:xfrm>
            <a:off x="5164510" y="3932611"/>
            <a:ext cx="149425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API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Management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5DE4B4-95BC-F953-BB78-B20C9D2A235E}"/>
              </a:ext>
            </a:extLst>
          </p:cNvPr>
          <p:cNvSpPr txBox="1"/>
          <p:nvPr/>
        </p:nvSpPr>
        <p:spPr>
          <a:xfrm>
            <a:off x="8002693" y="4071110"/>
            <a:ext cx="51328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API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2AD2FF-4388-586C-E365-8A40E6301A61}"/>
              </a:ext>
            </a:extLst>
          </p:cNvPr>
          <p:cNvSpPr txBox="1"/>
          <p:nvPr/>
        </p:nvSpPr>
        <p:spPr>
          <a:xfrm>
            <a:off x="10169666" y="5422751"/>
            <a:ext cx="89960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3886007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B6AAA965-F144-FA28-D171-9CBF287CD229}"/>
              </a:ext>
            </a:extLst>
          </p:cNvPr>
          <p:cNvSpPr/>
          <p:nvPr/>
        </p:nvSpPr>
        <p:spPr>
          <a:xfrm>
            <a:off x="401983" y="2349000"/>
            <a:ext cx="3960000" cy="39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lue diamond with black background&#10;&#10;Description automatically generated">
            <a:extLst>
              <a:ext uri="{FF2B5EF4-FFF2-40B4-BE49-F238E27FC236}">
                <a16:creationId xmlns:a16="http://schemas.microsoft.com/office/drawing/2014/main" id="{4442A130-1E7F-4CA9-98EC-6FA71CC59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00" y="2889000"/>
            <a:ext cx="1080000" cy="1080000"/>
          </a:xfrm>
          <a:prstGeom prst="rect">
            <a:avLst/>
          </a:prstGeom>
        </p:spPr>
      </p:pic>
      <p:pic>
        <p:nvPicPr>
          <p:cNvPr id="5" name="Picture 4" descr="A blue and green squares&#10;&#10;Description automatically generated">
            <a:extLst>
              <a:ext uri="{FF2B5EF4-FFF2-40B4-BE49-F238E27FC236}">
                <a16:creationId xmlns:a16="http://schemas.microsoft.com/office/drawing/2014/main" id="{F0AA9123-550A-6F8A-588D-114B6398B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7718" y="2889000"/>
            <a:ext cx="1080000" cy="1080000"/>
          </a:xfrm>
          <a:prstGeom prst="rect">
            <a:avLst/>
          </a:prstGeom>
        </p:spPr>
      </p:pic>
      <p:pic>
        <p:nvPicPr>
          <p:cNvPr id="7" name="Picture 6" descr="A blue and purple logo&#10;&#10;Description automatically generated">
            <a:extLst>
              <a:ext uri="{FF2B5EF4-FFF2-40B4-BE49-F238E27FC236}">
                <a16:creationId xmlns:a16="http://schemas.microsoft.com/office/drawing/2014/main" id="{1558553F-30C7-34DA-6636-41CA45DC8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1636" y="2889000"/>
            <a:ext cx="1080000" cy="1080000"/>
          </a:xfrm>
          <a:prstGeom prst="rect">
            <a:avLst/>
          </a:prstGeom>
        </p:spPr>
      </p:pic>
      <p:pic>
        <p:nvPicPr>
          <p:cNvPr id="9" name="Picture 8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768DC18-5FCC-8ACA-F96E-6429F37BBB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5554" y="2889000"/>
            <a:ext cx="1080000" cy="1080000"/>
          </a:xfrm>
          <a:prstGeom prst="rect">
            <a:avLst/>
          </a:prstGeom>
        </p:spPr>
      </p:pic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FF27DF7-0350-10B1-D708-4614BED036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9470" y="4064026"/>
            <a:ext cx="1080000" cy="1080000"/>
          </a:xfrm>
          <a:prstGeom prst="rect">
            <a:avLst/>
          </a:prstGeom>
        </p:spPr>
      </p:pic>
      <p:pic>
        <p:nvPicPr>
          <p:cNvPr id="1026" name="Picture 2" descr="GitHub Codespaces - Visual Studio Marketplace">
            <a:extLst>
              <a:ext uri="{FF2B5EF4-FFF2-40B4-BE49-F238E27FC236}">
                <a16:creationId xmlns:a16="http://schemas.microsoft.com/office/drawing/2014/main" id="{0C50DA17-6B36-BFD8-0CCA-43E2C4A25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53" y="549000"/>
            <a:ext cx="107580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2EE2967-F229-687E-AED5-05F941340272}"/>
              </a:ext>
            </a:extLst>
          </p:cNvPr>
          <p:cNvSpPr/>
          <p:nvPr/>
        </p:nvSpPr>
        <p:spPr>
          <a:xfrm>
            <a:off x="6645553" y="549000"/>
            <a:ext cx="3240000" cy="57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21C1DE-B183-D39D-F61D-DCBA792CE551}"/>
              </a:ext>
            </a:extLst>
          </p:cNvPr>
          <p:cNvSpPr txBox="1"/>
          <p:nvPr/>
        </p:nvSpPr>
        <p:spPr>
          <a:xfrm>
            <a:off x="7721359" y="765835"/>
            <a:ext cx="144462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 err="1">
                <a:latin typeface="Aptos" panose="020B0004020202020204" pitchFamily="34" charset="0"/>
              </a:rPr>
              <a:t>Codespaces</a:t>
            </a:r>
            <a:endParaRPr lang="en-US" dirty="0">
              <a:latin typeface="Aptos" panose="020B000402020202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5207AB1-D1A2-698B-334D-8FB07EB28300}"/>
              </a:ext>
            </a:extLst>
          </p:cNvPr>
          <p:cNvGrpSpPr/>
          <p:nvPr/>
        </p:nvGrpSpPr>
        <p:grpSpPr>
          <a:xfrm>
            <a:off x="6676475" y="5229000"/>
            <a:ext cx="1080000" cy="1080000"/>
            <a:chOff x="2668103" y="5031408"/>
            <a:chExt cx="1080000" cy="1080000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2CBF13D6-9AEC-F409-009C-3B67DD2E3E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68103" y="5166408"/>
              <a:ext cx="1080000" cy="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F8D2BDD-437E-E549-4453-7DBACA9296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68103" y="5031408"/>
              <a:ext cx="108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19F0EA4-986C-B4B6-DCDE-9C4ED10BC479}"/>
              </a:ext>
            </a:extLst>
          </p:cNvPr>
          <p:cNvSpPr txBox="1"/>
          <p:nvPr/>
        </p:nvSpPr>
        <p:spPr>
          <a:xfrm>
            <a:off x="7752281" y="5445835"/>
            <a:ext cx="16989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 Platform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CLI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C096713-CF6E-3F62-147D-CC76DCC8CCF5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1743800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4BF8149-3247-E734-D009-D246E059F42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097718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5CF5C97-1C89-8590-E91D-A94A856B7D08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6451636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E3F2CBF-F2DD-C110-AAF4-99A263691998}"/>
              </a:ext>
            </a:extLst>
          </p:cNvPr>
          <p:cNvCxnSpPr>
            <a:cxnSpLocks/>
            <a:stCxn id="8" idx="3"/>
            <a:endCxn id="1028" idx="1"/>
          </p:cNvCxnSpPr>
          <p:nvPr/>
        </p:nvCxnSpPr>
        <p:spPr>
          <a:xfrm>
            <a:off x="4361983" y="5769000"/>
            <a:ext cx="2314492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9811986-5586-DE57-BDEB-8DAD8DCC85DF}"/>
              </a:ext>
            </a:extLst>
          </p:cNvPr>
          <p:cNvSpPr txBox="1"/>
          <p:nvPr/>
        </p:nvSpPr>
        <p:spPr>
          <a:xfrm>
            <a:off x="1585090" y="5445835"/>
            <a:ext cx="16989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 Platform</a:t>
            </a:r>
          </a:p>
          <a:p>
            <a:pPr algn="ctr"/>
            <a:r>
              <a:rPr lang="en-US" dirty="0">
                <a:latin typeface="Aptos" panose="020B0004020202020204" pitchFamily="34" charset="0"/>
              </a:rPr>
              <a:t>Solution</a:t>
            </a:r>
          </a:p>
        </p:txBody>
      </p:sp>
      <p:pic>
        <p:nvPicPr>
          <p:cNvPr id="8" name="Picture 7" descr="A green and blue logo&#10;&#10;Description automatically generated">
            <a:extLst>
              <a:ext uri="{FF2B5EF4-FFF2-40B4-BE49-F238E27FC236}">
                <a16:creationId xmlns:a16="http://schemas.microsoft.com/office/drawing/2014/main" id="{8E01D177-BC76-6F13-6E96-9A51841B27E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81983" y="5229000"/>
            <a:ext cx="1080000" cy="108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0480356-9465-5F18-B45F-7CF803329010}"/>
              </a:ext>
            </a:extLst>
          </p:cNvPr>
          <p:cNvSpPr txBox="1"/>
          <p:nvPr/>
        </p:nvSpPr>
        <p:spPr>
          <a:xfrm>
            <a:off x="2934566" y="3932611"/>
            <a:ext cx="124630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Custom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Connector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82D555-D0F4-46DC-3AAB-313E48CF4548}"/>
              </a:ext>
            </a:extLst>
          </p:cNvPr>
          <p:cNvSpPr txBox="1"/>
          <p:nvPr/>
        </p:nvSpPr>
        <p:spPr>
          <a:xfrm>
            <a:off x="620483" y="3932611"/>
            <a:ext cx="116455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Automate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3A9701-90C5-64F8-B607-D8D6D6C0B9FF}"/>
              </a:ext>
            </a:extLst>
          </p:cNvPr>
          <p:cNvSpPr txBox="1"/>
          <p:nvPr/>
        </p:nvSpPr>
        <p:spPr>
          <a:xfrm>
            <a:off x="5164510" y="3932611"/>
            <a:ext cx="149425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API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Management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5DE4B4-95BC-F953-BB78-B20C9D2A235E}"/>
              </a:ext>
            </a:extLst>
          </p:cNvPr>
          <p:cNvSpPr txBox="1"/>
          <p:nvPr/>
        </p:nvSpPr>
        <p:spPr>
          <a:xfrm>
            <a:off x="8002693" y="4071110"/>
            <a:ext cx="51328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API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2AD2FF-4388-586C-E365-8A40E6301A61}"/>
              </a:ext>
            </a:extLst>
          </p:cNvPr>
          <p:cNvSpPr txBox="1"/>
          <p:nvPr/>
        </p:nvSpPr>
        <p:spPr>
          <a:xfrm>
            <a:off x="10169666" y="5422751"/>
            <a:ext cx="89960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196348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B6AAA965-F144-FA28-D171-9CBF287CD229}"/>
              </a:ext>
            </a:extLst>
          </p:cNvPr>
          <p:cNvSpPr/>
          <p:nvPr/>
        </p:nvSpPr>
        <p:spPr>
          <a:xfrm>
            <a:off x="401983" y="2349000"/>
            <a:ext cx="3960000" cy="39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lue diamond with black background&#10;&#10;Description automatically generated">
            <a:extLst>
              <a:ext uri="{FF2B5EF4-FFF2-40B4-BE49-F238E27FC236}">
                <a16:creationId xmlns:a16="http://schemas.microsoft.com/office/drawing/2014/main" id="{4442A130-1E7F-4CA9-98EC-6FA71CC59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800" y="2889000"/>
            <a:ext cx="1080000" cy="1080000"/>
          </a:xfrm>
          <a:prstGeom prst="rect">
            <a:avLst/>
          </a:prstGeom>
        </p:spPr>
      </p:pic>
      <p:pic>
        <p:nvPicPr>
          <p:cNvPr id="5" name="Picture 4" descr="A blue and green squares&#10;&#10;Description automatically generated">
            <a:extLst>
              <a:ext uri="{FF2B5EF4-FFF2-40B4-BE49-F238E27FC236}">
                <a16:creationId xmlns:a16="http://schemas.microsoft.com/office/drawing/2014/main" id="{F0AA9123-550A-6F8A-588D-114B6398B6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7718" y="2889000"/>
            <a:ext cx="1080000" cy="1080000"/>
          </a:xfrm>
          <a:prstGeom prst="rect">
            <a:avLst/>
          </a:prstGeom>
        </p:spPr>
      </p:pic>
      <p:pic>
        <p:nvPicPr>
          <p:cNvPr id="7" name="Picture 6" descr="A blue and purple logo&#10;&#10;Description automatically generated">
            <a:extLst>
              <a:ext uri="{FF2B5EF4-FFF2-40B4-BE49-F238E27FC236}">
                <a16:creationId xmlns:a16="http://schemas.microsoft.com/office/drawing/2014/main" id="{1558553F-30C7-34DA-6636-41CA45DC8D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1636" y="2889000"/>
            <a:ext cx="1080000" cy="1080000"/>
          </a:xfrm>
          <a:prstGeom prst="rect">
            <a:avLst/>
          </a:prstGeom>
        </p:spPr>
      </p:pic>
      <p:pic>
        <p:nvPicPr>
          <p:cNvPr id="9" name="Picture 8" descr="A blue and white circle with white circles&#10;&#10;Description automatically generated">
            <a:extLst>
              <a:ext uri="{FF2B5EF4-FFF2-40B4-BE49-F238E27FC236}">
                <a16:creationId xmlns:a16="http://schemas.microsoft.com/office/drawing/2014/main" id="{6768DC18-5FCC-8ACA-F96E-6429F37BBB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25554" y="2889000"/>
            <a:ext cx="1080000" cy="1080000"/>
          </a:xfrm>
          <a:prstGeom prst="rect">
            <a:avLst/>
          </a:prstGeom>
        </p:spPr>
      </p:pic>
      <p:pic>
        <p:nvPicPr>
          <p:cNvPr id="11" name="Picture 10" descr="A black background with a black square&#10;&#10;Description automatically generated with medium confidence">
            <a:extLst>
              <a:ext uri="{FF2B5EF4-FFF2-40B4-BE49-F238E27FC236}">
                <a16:creationId xmlns:a16="http://schemas.microsoft.com/office/drawing/2014/main" id="{4FF27DF7-0350-10B1-D708-4614BED036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9470" y="4064026"/>
            <a:ext cx="1080000" cy="1080000"/>
          </a:xfrm>
          <a:prstGeom prst="rect">
            <a:avLst/>
          </a:prstGeom>
        </p:spPr>
      </p:pic>
      <p:pic>
        <p:nvPicPr>
          <p:cNvPr id="13" name="Picture 12" descr="A blue line with check marks and buttons&#10;&#10;Description automatically generated">
            <a:extLst>
              <a:ext uri="{FF2B5EF4-FFF2-40B4-BE49-F238E27FC236}">
                <a16:creationId xmlns:a16="http://schemas.microsoft.com/office/drawing/2014/main" id="{C4FF1C22-A060-8A94-D655-78722BEEDB1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079470" y="1713974"/>
            <a:ext cx="1080000" cy="1080000"/>
          </a:xfrm>
          <a:prstGeom prst="rect">
            <a:avLst/>
          </a:prstGeom>
        </p:spPr>
      </p:pic>
      <p:pic>
        <p:nvPicPr>
          <p:cNvPr id="1026" name="Picture 2" descr="GitHub Codespaces - Visual Studio Marketplace">
            <a:extLst>
              <a:ext uri="{FF2B5EF4-FFF2-40B4-BE49-F238E27FC236}">
                <a16:creationId xmlns:a16="http://schemas.microsoft.com/office/drawing/2014/main" id="{0C50DA17-6B36-BFD8-0CCA-43E2C4A259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45553" y="549000"/>
            <a:ext cx="1075806" cy="108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D2EE2967-F229-687E-AED5-05F941340272}"/>
              </a:ext>
            </a:extLst>
          </p:cNvPr>
          <p:cNvSpPr/>
          <p:nvPr/>
        </p:nvSpPr>
        <p:spPr>
          <a:xfrm>
            <a:off x="6645553" y="549000"/>
            <a:ext cx="3240000" cy="576000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521C1DE-B183-D39D-F61D-DCBA792CE551}"/>
              </a:ext>
            </a:extLst>
          </p:cNvPr>
          <p:cNvSpPr txBox="1"/>
          <p:nvPr/>
        </p:nvSpPr>
        <p:spPr>
          <a:xfrm>
            <a:off x="7721359" y="765835"/>
            <a:ext cx="144462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 err="1">
                <a:latin typeface="Aptos" panose="020B0004020202020204" pitchFamily="34" charset="0"/>
              </a:rPr>
              <a:t>Codespaces</a:t>
            </a:r>
            <a:endParaRPr lang="en-US" dirty="0">
              <a:latin typeface="Aptos" panose="020B000402020202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5207AB1-D1A2-698B-334D-8FB07EB28300}"/>
              </a:ext>
            </a:extLst>
          </p:cNvPr>
          <p:cNvGrpSpPr/>
          <p:nvPr/>
        </p:nvGrpSpPr>
        <p:grpSpPr>
          <a:xfrm>
            <a:off x="6676475" y="5229000"/>
            <a:ext cx="1080000" cy="1080000"/>
            <a:chOff x="2668103" y="5031408"/>
            <a:chExt cx="1080000" cy="1080000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2CBF13D6-9AEC-F409-009C-3B67DD2E3EA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68103" y="5166408"/>
              <a:ext cx="1080000" cy="810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F8D2BDD-437E-E549-4453-7DBACA9296A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668103" y="5031408"/>
              <a:ext cx="1080000" cy="1080000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119F0EA4-986C-B4B6-DCDE-9C4ED10BC479}"/>
              </a:ext>
            </a:extLst>
          </p:cNvPr>
          <p:cNvSpPr txBox="1"/>
          <p:nvPr/>
        </p:nvSpPr>
        <p:spPr>
          <a:xfrm>
            <a:off x="7752281" y="5445835"/>
            <a:ext cx="16989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 Platform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CLI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0C096713-CF6E-3F62-147D-CC76DCC8CCF5}"/>
              </a:ext>
            </a:extLst>
          </p:cNvPr>
          <p:cNvCxnSpPr>
            <a:stCxn id="3" idx="3"/>
            <a:endCxn id="5" idx="1"/>
          </p:cNvCxnSpPr>
          <p:nvPr/>
        </p:nvCxnSpPr>
        <p:spPr>
          <a:xfrm>
            <a:off x="1743800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E4BF8149-3247-E734-D009-D246E059F42D}"/>
              </a:ext>
            </a:extLst>
          </p:cNvPr>
          <p:cNvCxnSpPr>
            <a:cxnSpLocks/>
            <a:stCxn id="5" idx="3"/>
            <a:endCxn id="7" idx="1"/>
          </p:cNvCxnSpPr>
          <p:nvPr/>
        </p:nvCxnSpPr>
        <p:spPr>
          <a:xfrm>
            <a:off x="4097718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5CF5C97-1C89-8590-E91D-A94A856B7D08}"/>
              </a:ext>
            </a:extLst>
          </p:cNvPr>
          <p:cNvCxnSpPr>
            <a:cxnSpLocks/>
            <a:stCxn id="7" idx="3"/>
            <a:endCxn id="9" idx="1"/>
          </p:cNvCxnSpPr>
          <p:nvPr/>
        </p:nvCxnSpPr>
        <p:spPr>
          <a:xfrm>
            <a:off x="6451636" y="3429000"/>
            <a:ext cx="1273918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E9E0656A-DB51-48C9-573D-DA2CB9BC582C}"/>
              </a:ext>
            </a:extLst>
          </p:cNvPr>
          <p:cNvCxnSpPr>
            <a:cxnSpLocks/>
            <a:stCxn id="11" idx="0"/>
            <a:endCxn id="13" idx="2"/>
          </p:cNvCxnSpPr>
          <p:nvPr/>
        </p:nvCxnSpPr>
        <p:spPr>
          <a:xfrm flipV="1">
            <a:off x="10619470" y="2793974"/>
            <a:ext cx="0" cy="1270052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E56F89C-FCB0-7344-E8AF-1FAB68E25DF2}"/>
              </a:ext>
            </a:extLst>
          </p:cNvPr>
          <p:cNvCxnSpPr>
            <a:cxnSpLocks/>
            <a:stCxn id="11" idx="2"/>
            <a:endCxn id="18" idx="3"/>
          </p:cNvCxnSpPr>
          <p:nvPr/>
        </p:nvCxnSpPr>
        <p:spPr>
          <a:xfrm flipH="1">
            <a:off x="9451271" y="5144026"/>
            <a:ext cx="1168199" cy="624975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6E3F2CBF-F2DD-C110-AAF4-99A263691998}"/>
              </a:ext>
            </a:extLst>
          </p:cNvPr>
          <p:cNvCxnSpPr>
            <a:cxnSpLocks/>
            <a:stCxn id="8" idx="3"/>
            <a:endCxn id="1028" idx="1"/>
          </p:cNvCxnSpPr>
          <p:nvPr/>
        </p:nvCxnSpPr>
        <p:spPr>
          <a:xfrm>
            <a:off x="4361983" y="5769000"/>
            <a:ext cx="2314492" cy="0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69811986-5586-DE57-BDEB-8DAD8DCC85DF}"/>
              </a:ext>
            </a:extLst>
          </p:cNvPr>
          <p:cNvSpPr txBox="1"/>
          <p:nvPr/>
        </p:nvSpPr>
        <p:spPr>
          <a:xfrm>
            <a:off x="1585090" y="5445835"/>
            <a:ext cx="169899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 Platform</a:t>
            </a:r>
          </a:p>
          <a:p>
            <a:pPr algn="ctr"/>
            <a:r>
              <a:rPr lang="en-US" dirty="0">
                <a:latin typeface="Aptos" panose="020B0004020202020204" pitchFamily="34" charset="0"/>
              </a:rPr>
              <a:t>Solution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DB4A4E68-B64C-2ACA-726F-F7932CF90ED1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8805554" y="3429000"/>
            <a:ext cx="1273916" cy="1175026"/>
          </a:xfrm>
          <a:prstGeom prst="straightConnector1">
            <a:avLst/>
          </a:prstGeom>
          <a:ln w="38100">
            <a:solidFill>
              <a:srgbClr val="FFC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 descr="A green and blue logo&#10;&#10;Description automatically generated">
            <a:extLst>
              <a:ext uri="{FF2B5EF4-FFF2-40B4-BE49-F238E27FC236}">
                <a16:creationId xmlns:a16="http://schemas.microsoft.com/office/drawing/2014/main" id="{8E01D177-BC76-6F13-6E96-9A51841B27E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81983" y="5229000"/>
            <a:ext cx="1080000" cy="10800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30480356-9465-5F18-B45F-7CF803329010}"/>
              </a:ext>
            </a:extLst>
          </p:cNvPr>
          <p:cNvSpPr txBox="1"/>
          <p:nvPr/>
        </p:nvSpPr>
        <p:spPr>
          <a:xfrm>
            <a:off x="2934566" y="3932611"/>
            <a:ext cx="1246303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Custom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Connector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A82D555-D0F4-46DC-3AAB-313E48CF4548}"/>
              </a:ext>
            </a:extLst>
          </p:cNvPr>
          <p:cNvSpPr txBox="1"/>
          <p:nvPr/>
        </p:nvSpPr>
        <p:spPr>
          <a:xfrm>
            <a:off x="620483" y="3932611"/>
            <a:ext cx="116455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Power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Automate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13A9701-90C5-64F8-B607-D8D6D6C0B9FF}"/>
              </a:ext>
            </a:extLst>
          </p:cNvPr>
          <p:cNvSpPr txBox="1"/>
          <p:nvPr/>
        </p:nvSpPr>
        <p:spPr>
          <a:xfrm>
            <a:off x="5164510" y="3932611"/>
            <a:ext cx="1494256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API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Management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F5DE4B4-95BC-F953-BB78-B20C9D2A235E}"/>
              </a:ext>
            </a:extLst>
          </p:cNvPr>
          <p:cNvSpPr txBox="1"/>
          <p:nvPr/>
        </p:nvSpPr>
        <p:spPr>
          <a:xfrm>
            <a:off x="8002693" y="4071110"/>
            <a:ext cx="513282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API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6765E7-FADE-9CB5-D573-77E04A6FA899}"/>
              </a:ext>
            </a:extLst>
          </p:cNvPr>
          <p:cNvSpPr txBox="1"/>
          <p:nvPr/>
        </p:nvSpPr>
        <p:spPr>
          <a:xfrm>
            <a:off x="10150430" y="1139226"/>
            <a:ext cx="93807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  <a:br>
              <a:rPr lang="en-US" dirty="0">
                <a:latin typeface="Aptos" panose="020B0004020202020204" pitchFamily="34" charset="0"/>
              </a:rPr>
            </a:br>
            <a:r>
              <a:rPr lang="en-US" dirty="0">
                <a:latin typeface="Aptos" panose="020B0004020202020204" pitchFamily="34" charset="0"/>
              </a:rPr>
              <a:t>Actions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52AD2FF-4388-586C-E365-8A40E6301A61}"/>
              </a:ext>
            </a:extLst>
          </p:cNvPr>
          <p:cNvSpPr txBox="1"/>
          <p:nvPr/>
        </p:nvSpPr>
        <p:spPr>
          <a:xfrm>
            <a:off x="10169666" y="5422751"/>
            <a:ext cx="899605" cy="369332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dirty="0">
                <a:latin typeface="Aptos" panose="020B0004020202020204" pitchFamily="34" charset="0"/>
              </a:rPr>
              <a:t>GitHub</a:t>
            </a:r>
          </a:p>
        </p:txBody>
      </p:sp>
    </p:spTree>
    <p:extLst>
      <p:ext uri="{BB962C8B-B14F-4D97-AF65-F5344CB8AC3E}">
        <p14:creationId xmlns:p14="http://schemas.microsoft.com/office/powerpoint/2010/main" val="354511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Fork to your account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68101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Getting Started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aka.ms/gppbkr/appdev-in-a-day/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devops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468489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599" y="609600"/>
            <a:ext cx="8543235" cy="3952875"/>
          </a:xfrm>
        </p:spPr>
        <p:txBody>
          <a:bodyPr/>
          <a:lstStyle/>
          <a:p>
            <a:r>
              <a:rPr lang="en-US" altLang="ko-KR" dirty="0">
                <a:ea typeface="NanumGothic" pitchFamily="2" charset="-127"/>
              </a:rPr>
              <a:t>Power Platform DevOps</a:t>
            </a:r>
            <a:br>
              <a:rPr lang="en-US" altLang="ko-KR" dirty="0">
                <a:ea typeface="NanumGothic" pitchFamily="2" charset="-127"/>
              </a:rPr>
            </a:br>
            <a:br>
              <a:rPr lang="en-US" altLang="ko-KR" dirty="0">
                <a:ea typeface="NanumGothic" pitchFamily="2" charset="-127"/>
              </a:rPr>
            </a:br>
            <a:br>
              <a:rPr lang="en-US" altLang="ko-KR" dirty="0">
                <a:ea typeface="NanumGothic" pitchFamily="2" charset="-127"/>
              </a:rPr>
            </a:br>
            <a:endParaRPr lang="en-US" dirty="0">
              <a:ea typeface="NanumGothic" pitchFamily="2" charset="-127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Power Platform is great!</a:t>
            </a: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Power Platform can even be greater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200623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Power Platform can even be greater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with DevOps capability!</a:t>
            </a:r>
          </a:p>
        </p:txBody>
      </p:sp>
    </p:spTree>
    <p:extLst>
      <p:ext uri="{BB962C8B-B14F-4D97-AF65-F5344CB8AC3E}">
        <p14:creationId xmlns:p14="http://schemas.microsoft.com/office/powerpoint/2010/main" val="1088219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Why DevOps on Power Platform?</a:t>
            </a:r>
          </a:p>
        </p:txBody>
      </p:sp>
    </p:spTree>
    <p:extLst>
      <p:ext uri="{BB962C8B-B14F-4D97-AF65-F5344CB8AC3E}">
        <p14:creationId xmlns:p14="http://schemas.microsoft.com/office/powerpoint/2010/main" val="374812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Tracking change history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21282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accent2">
                    <a:lumMod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Tracking change history</a:t>
            </a:r>
          </a:p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Easy deployment across environments</a:t>
            </a:r>
          </a:p>
          <a:p>
            <a:pPr algn="ctr"/>
            <a:endParaRPr lang="en-US" sz="4000" dirty="0"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08398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647</TotalTime>
  <Words>244</Words>
  <Application>Microsoft Office PowerPoint</Application>
  <PresentationFormat>Widescreen</PresentationFormat>
  <Paragraphs>60</Paragraphs>
  <Slides>18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Space Grotesk Medium</vt:lpstr>
      <vt:lpstr>Calibri</vt:lpstr>
      <vt:lpstr>Open Sans Light</vt:lpstr>
      <vt:lpstr>Aptos</vt:lpstr>
      <vt:lpstr>Arial</vt:lpstr>
      <vt:lpstr>Consolas</vt:lpstr>
      <vt:lpstr>NanumGothic</vt:lpstr>
      <vt:lpstr>1_Office Theme</vt:lpstr>
      <vt:lpstr>PowerPoint Presentation</vt:lpstr>
      <vt:lpstr>PowerPoint Presentation</vt:lpstr>
      <vt:lpstr>Power Platform DevOps 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21</cp:revision>
  <dcterms:created xsi:type="dcterms:W3CDTF">2023-09-13T17:25:02Z</dcterms:created>
  <dcterms:modified xsi:type="dcterms:W3CDTF">2024-02-20T13:53:20Z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